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4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80" r:id="rId20"/>
    <p:sldId id="277" r:id="rId21"/>
    <p:sldId id="279" r:id="rId22"/>
    <p:sldId id="282" r:id="rId23"/>
    <p:sldId id="281" r:id="rId24"/>
    <p:sldId id="283" r:id="rId25"/>
    <p:sldId id="275" r:id="rId26"/>
    <p:sldId id="286" r:id="rId27"/>
    <p:sldId id="276" r:id="rId28"/>
    <p:sldId id="278" r:id="rId29"/>
    <p:sldId id="285" r:id="rId30"/>
    <p:sldId id="284" r:id="rId31"/>
    <p:sldId id="25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052736"/>
          </a:xfrm>
        </p:spPr>
        <p:txBody>
          <a:bodyPr/>
          <a:lstStyle/>
          <a:p>
            <a:r>
              <a:rPr lang="uk-UA" dirty="0" smtClean="0"/>
              <a:t>Тип Кільчасті черви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чере</a:t>
            </a:r>
            <a:endParaRPr lang="ru-RU" dirty="0"/>
          </a:p>
        </p:txBody>
      </p:sp>
      <p:pic>
        <p:nvPicPr>
          <p:cNvPr id="2050" name="Picture 2" descr="http://t1.gstatic.com/images?q=tbn:ANd9GcR--8lpuaT8YZMac_5Q7Iz7_fTAVcz_BsgTqC7eOgyWWK8i15raUwiGagWy7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683741" cy="58326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27584" y="6165304"/>
            <a:ext cx="7877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C000"/>
                </a:solidFill>
                <a:latin typeface="Comic Sans MS" pitchFamily="66" charset="0"/>
              </a:rPr>
              <a:t>Жив-був черв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’</a:t>
            </a:r>
            <a:r>
              <a:rPr lang="uk-UA" dirty="0" smtClean="0">
                <a:solidFill>
                  <a:srgbClr val="FFC000"/>
                </a:solidFill>
                <a:latin typeface="Comic Sans MS" pitchFamily="66" charset="0"/>
              </a:rPr>
              <a:t>як… У нього не було друзів, тому що він був замкнутий </a:t>
            </a:r>
            <a:endParaRPr lang="ru-RU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 Кільчасті черви (</a:t>
            </a:r>
            <a:r>
              <a:rPr lang="uk-UA" sz="3200" dirty="0" err="1" smtClean="0"/>
              <a:t>Кільчаки</a:t>
            </a:r>
            <a:r>
              <a:rPr lang="uk-UA" sz="3200" dirty="0" smtClean="0"/>
              <a:t>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37312"/>
            <a:ext cx="8496944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Органи чуттів</a:t>
            </a:r>
            <a:r>
              <a:rPr lang="uk-UA" sz="2800" dirty="0" smtClean="0"/>
              <a:t>: </a:t>
            </a:r>
            <a:r>
              <a:rPr lang="uk-UA" sz="2400" dirty="0" smtClean="0"/>
              <a:t>очі, щупальцеподібні придатки, нюхові ямки</a:t>
            </a:r>
            <a:endParaRPr lang="ru-RU" sz="2400" dirty="0"/>
          </a:p>
        </p:txBody>
      </p:sp>
      <p:pic>
        <p:nvPicPr>
          <p:cNvPr id="2050" name="Picture 2" descr="фото 1. Нереида (головной отдел тел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5715000" cy="4286250"/>
          </a:xfrm>
          <a:prstGeom prst="rect">
            <a:avLst/>
          </a:prstGeom>
          <a:noFill/>
        </p:spPr>
      </p:pic>
      <p:pic>
        <p:nvPicPr>
          <p:cNvPr id="2052" name="Picture 4" descr="http://fs.servers.soneta.ru/original/001/840fe738-7cdb-45df-9a98-673f021ec3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7560840" cy="56139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19872" y="2060848"/>
            <a:ext cx="757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2">
                    <a:lumMod val="90000"/>
                  </a:schemeClr>
                </a:solidFill>
              </a:rPr>
              <a:t>Око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 rot="533030">
            <a:off x="6156176" y="2636912"/>
            <a:ext cx="1573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Щупальце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 Кільчасті черви (</a:t>
            </a:r>
            <a:r>
              <a:rPr lang="uk-UA" sz="3200" dirty="0" err="1" smtClean="0"/>
              <a:t>Кільчаки</a:t>
            </a:r>
            <a:r>
              <a:rPr lang="uk-UA" sz="3200" dirty="0" smtClean="0"/>
              <a:t>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877272"/>
            <a:ext cx="8496944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smtClean="0"/>
              <a:t>    Є </a:t>
            </a:r>
            <a:r>
              <a:rPr lang="uk-UA" sz="2800" dirty="0" smtClean="0"/>
              <a:t>роздільностатевими або </a:t>
            </a:r>
            <a:r>
              <a:rPr lang="uk-UA" sz="2800" smtClean="0"/>
              <a:t>гермафродитами,       можуть розмножуватися нестатевим способом</a:t>
            </a:r>
            <a:endParaRPr lang="ru-RU" sz="2800" dirty="0"/>
          </a:p>
        </p:txBody>
      </p:sp>
      <p:pic>
        <p:nvPicPr>
          <p:cNvPr id="9" name="Picture 10" descr="http://s004.radikal.ru/i206/1109/ec/70ae2284e3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112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 Кільчасті черви (</a:t>
            </a:r>
            <a:r>
              <a:rPr lang="uk-UA" sz="3200" dirty="0" err="1" smtClean="0"/>
              <a:t>Кільчаки</a:t>
            </a:r>
            <a:r>
              <a:rPr lang="uk-UA" sz="3200" dirty="0" smtClean="0"/>
              <a:t>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37312"/>
            <a:ext cx="8496944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Клас Малощетинкові черви </a:t>
            </a:r>
            <a:endParaRPr lang="ru-RU" sz="2800" dirty="0"/>
          </a:p>
        </p:txBody>
      </p:sp>
      <p:pic>
        <p:nvPicPr>
          <p:cNvPr id="25604" name="Picture 4" descr="http://sunsite.ualberta.ca/Projects/Fw_Inverts/_full/Non-Arthropods/Annelida/Clitellata/Naididae/Specaria_josinae_u_w_u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62481" cy="5579344"/>
          </a:xfrm>
          <a:prstGeom prst="rect">
            <a:avLst/>
          </a:prstGeom>
          <a:noFill/>
        </p:spPr>
      </p:pic>
      <p:pic>
        <p:nvPicPr>
          <p:cNvPr id="25606" name="Picture 6" descr="http://www.micrographia.com/specbiol/helmint/annelhom/olig0100/stylar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3240360" cy="2193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 Кільчасті черви (</a:t>
            </a:r>
            <a:r>
              <a:rPr lang="uk-UA" sz="3200" dirty="0" err="1" smtClean="0"/>
              <a:t>Кільчаки</a:t>
            </a:r>
            <a:r>
              <a:rPr lang="uk-UA" sz="3200" dirty="0" smtClean="0"/>
              <a:t>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37312"/>
            <a:ext cx="8496944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Клас Багатощетинкові черви</a:t>
            </a:r>
            <a:endParaRPr lang="ru-RU" sz="2800" dirty="0"/>
          </a:p>
        </p:txBody>
      </p:sp>
      <p:pic>
        <p:nvPicPr>
          <p:cNvPr id="26626" name="Picture 2" descr="http://farm3.static.flickr.com/2712/4390356486_e2e062f1ee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80920" cy="5585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 Кільчасті черви (</a:t>
            </a:r>
            <a:r>
              <a:rPr lang="uk-UA" sz="3200" dirty="0" err="1" smtClean="0"/>
              <a:t>Кільчаки</a:t>
            </a:r>
            <a:r>
              <a:rPr lang="uk-UA" sz="3200" dirty="0" smtClean="0"/>
              <a:t>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37312"/>
            <a:ext cx="8496944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Клас П</a:t>
            </a:r>
            <a:r>
              <a:rPr lang="en-US" sz="2800" dirty="0" smtClean="0"/>
              <a:t>’</a:t>
            </a:r>
            <a:r>
              <a:rPr lang="uk-UA" sz="2800" dirty="0" smtClean="0"/>
              <a:t>явки</a:t>
            </a:r>
            <a:endParaRPr lang="ru-RU" sz="2800" dirty="0"/>
          </a:p>
        </p:txBody>
      </p:sp>
      <p:pic>
        <p:nvPicPr>
          <p:cNvPr id="27650" name="Picture 2" descr="http://etcor.ru/upload/images/20110112160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620688"/>
            <a:ext cx="8391781" cy="5590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Дощовий черв</a:t>
            </a:r>
            <a:r>
              <a:rPr lang="en-US" sz="3200" dirty="0" smtClean="0"/>
              <a:t>’</a:t>
            </a:r>
            <a:r>
              <a:rPr lang="uk-UA" sz="3200" dirty="0" smtClean="0"/>
              <a:t>як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021288"/>
            <a:ext cx="8496944" cy="720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Живиться рослинними рештками і має велике значення в ґрунтоутворенні</a:t>
            </a:r>
            <a:endParaRPr lang="ru-RU" sz="2400" dirty="0"/>
          </a:p>
        </p:txBody>
      </p:sp>
      <p:pic>
        <p:nvPicPr>
          <p:cNvPr id="16386" name="Picture 2" descr="http://sadovod.biz/wp-content/uploads/earthw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129233" cy="5411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Дощовий черв</a:t>
            </a:r>
            <a:r>
              <a:rPr lang="en-US" sz="3200" dirty="0" smtClean="0"/>
              <a:t>’</a:t>
            </a:r>
            <a:r>
              <a:rPr lang="uk-UA" sz="3200" dirty="0" smtClean="0"/>
              <a:t>як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37312"/>
            <a:ext cx="8496944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Зовнішня будова </a:t>
            </a:r>
            <a:endParaRPr lang="ru-RU" sz="2800" dirty="0"/>
          </a:p>
        </p:txBody>
      </p:sp>
      <p:pic>
        <p:nvPicPr>
          <p:cNvPr id="15362" name="Picture 2" descr="http://facte.ru/wp-content/uploads/2012/02/cher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227933" cy="54726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5661248"/>
            <a:ext cx="2270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Головний відділ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196752"/>
            <a:ext cx="2269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Тулубний відділ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3140968"/>
            <a:ext cx="13580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Анальна </a:t>
            </a:r>
          </a:p>
          <a:p>
            <a:r>
              <a:rPr lang="uk-UA" sz="2400" dirty="0" smtClean="0"/>
              <a:t>лопать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2780928"/>
            <a:ext cx="1476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Поясочок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4725144"/>
            <a:ext cx="1320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Сегмент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2060848"/>
            <a:ext cx="1325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Втяжні </a:t>
            </a:r>
          </a:p>
          <a:p>
            <a:r>
              <a:rPr lang="uk-UA" sz="2400" dirty="0" smtClean="0"/>
              <a:t>щетинки</a:t>
            </a:r>
            <a:endParaRPr 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4067944" y="4653136"/>
            <a:ext cx="720080" cy="36004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372200" y="2276872"/>
            <a:ext cx="288032" cy="144016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Дощовий черв</a:t>
            </a:r>
            <a:r>
              <a:rPr lang="en-US" sz="3200" dirty="0" smtClean="0"/>
              <a:t>’</a:t>
            </a:r>
            <a:r>
              <a:rPr lang="uk-UA" sz="3200" dirty="0" smtClean="0"/>
              <a:t>як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37312"/>
            <a:ext cx="8496944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Щетинки по 2 пари на кожному сегменті</a:t>
            </a:r>
            <a:endParaRPr lang="ru-RU" sz="2800" dirty="0"/>
          </a:p>
        </p:txBody>
      </p:sp>
      <p:pic>
        <p:nvPicPr>
          <p:cNvPr id="13314" name="Picture 2" descr="http://rudocs.exdat.com/pars_docs/tw_refs/326/325233/325233_html_m4d0da4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68" y="1556792"/>
            <a:ext cx="9076332" cy="31683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4437112"/>
            <a:ext cx="228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Збільшення 100 разів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4725144"/>
            <a:ext cx="228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Збільшення 300 разів</a:t>
            </a:r>
            <a:endParaRPr lang="ru-RU" dirty="0"/>
          </a:p>
        </p:txBody>
      </p:sp>
      <p:pic>
        <p:nvPicPr>
          <p:cNvPr id="7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4644008" cy="288031"/>
          </a:xfrm>
          <a:prstGeom prst="rect">
            <a:avLst/>
          </a:prstGeom>
          <a:noFill/>
        </p:spPr>
      </p:pic>
      <p:pic>
        <p:nvPicPr>
          <p:cNvPr id="8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4581128"/>
            <a:ext cx="1115616" cy="1619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Дощовий черв</a:t>
            </a:r>
            <a:r>
              <a:rPr lang="en-US" sz="3200" dirty="0" smtClean="0"/>
              <a:t>’</a:t>
            </a:r>
            <a:r>
              <a:rPr lang="uk-UA" sz="3200" dirty="0" smtClean="0"/>
              <a:t>як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37312"/>
            <a:ext cx="8496944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Внутрішня будова</a:t>
            </a:r>
            <a:endParaRPr lang="ru-RU" sz="2800" dirty="0"/>
          </a:p>
        </p:txBody>
      </p:sp>
      <p:pic>
        <p:nvPicPr>
          <p:cNvPr id="14340" name="Picture 4" descr="http://club.foto.ru/gallery/images/photo/2008/01/17/1025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128792" cy="56886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020272" y="476672"/>
            <a:ext cx="11963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b="1" dirty="0" smtClean="0"/>
              <a:t>Кутикула</a:t>
            </a:r>
            <a:r>
              <a:rPr lang="uk-UA" dirty="0" smtClean="0"/>
              <a:t>, </a:t>
            </a:r>
          </a:p>
          <a:p>
            <a:pPr algn="r"/>
            <a:r>
              <a:rPr lang="uk-UA" dirty="0" smtClean="0"/>
              <a:t>під нею </a:t>
            </a:r>
          </a:p>
          <a:p>
            <a:pPr algn="r"/>
            <a:r>
              <a:rPr lang="uk-UA" b="1" dirty="0" smtClean="0"/>
              <a:t>епітелій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764704"/>
            <a:ext cx="163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Кільцеві м</a:t>
            </a:r>
            <a:r>
              <a:rPr lang="en-US" b="1" dirty="0" smtClean="0"/>
              <a:t>’</a:t>
            </a:r>
            <a:r>
              <a:rPr lang="uk-UA" b="1" dirty="0" smtClean="0"/>
              <a:t>язи</a:t>
            </a:r>
            <a:endParaRPr lang="ru-RU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948264" y="836712"/>
            <a:ext cx="36004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3608" y="1268760"/>
            <a:ext cx="2004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Повздовжні м</a:t>
            </a:r>
            <a:r>
              <a:rPr lang="en-US" b="1" dirty="0" smtClean="0"/>
              <a:t>’</a:t>
            </a:r>
            <a:r>
              <a:rPr lang="uk-UA" b="1" dirty="0" smtClean="0"/>
              <a:t>язи</a:t>
            </a:r>
            <a:endParaRPr lang="ru-RU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491880" y="980728"/>
            <a:ext cx="288032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987824" y="1412776"/>
            <a:ext cx="288032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876256" y="5085184"/>
            <a:ext cx="12941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/>
              <a:t>Епітелій </a:t>
            </a:r>
          </a:p>
          <a:p>
            <a:pPr algn="r"/>
            <a:r>
              <a:rPr lang="uk-UA" sz="2400" dirty="0" smtClean="0"/>
              <a:t>виділяє </a:t>
            </a:r>
          </a:p>
          <a:p>
            <a:pPr algn="r"/>
            <a:r>
              <a:rPr lang="uk-UA" sz="2400" dirty="0" smtClean="0"/>
              <a:t>слиз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5157192"/>
            <a:ext cx="28632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/>
              <a:t>Епітелій </a:t>
            </a:r>
          </a:p>
          <a:p>
            <a:r>
              <a:rPr lang="uk-UA" sz="1600" dirty="0" smtClean="0"/>
              <a:t>і м</a:t>
            </a:r>
            <a:r>
              <a:rPr lang="en-US" sz="1600" dirty="0" smtClean="0"/>
              <a:t>’</a:t>
            </a:r>
            <a:r>
              <a:rPr lang="uk-UA" sz="1600" dirty="0" smtClean="0"/>
              <a:t>язи </a:t>
            </a:r>
          </a:p>
          <a:p>
            <a:r>
              <a:rPr lang="uk-UA" sz="1600" dirty="0" smtClean="0"/>
              <a:t>утворюють </a:t>
            </a:r>
          </a:p>
          <a:p>
            <a:r>
              <a:rPr lang="uk-UA" b="1" dirty="0" smtClean="0"/>
              <a:t>шкірно-мускульний мішок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Дощовий черв</a:t>
            </a:r>
            <a:r>
              <a:rPr lang="en-US" sz="3200" dirty="0" smtClean="0"/>
              <a:t>’</a:t>
            </a:r>
            <a:r>
              <a:rPr lang="uk-UA" sz="3200" dirty="0" smtClean="0"/>
              <a:t>як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37312"/>
            <a:ext cx="8496944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Рухи під час закопування у ґрунт; нірка</a:t>
            </a:r>
            <a:endParaRPr lang="ru-RU" sz="2800" dirty="0"/>
          </a:p>
        </p:txBody>
      </p:sp>
      <p:pic>
        <p:nvPicPr>
          <p:cNvPr id="7170" name="Picture 2" descr="http://animalkingdom.su/books/item/f00/s00/z0000048/pic/000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6696744" cy="4271786"/>
          </a:xfrm>
          <a:prstGeom prst="rect">
            <a:avLst/>
          </a:prstGeom>
          <a:noFill/>
        </p:spPr>
      </p:pic>
      <p:pic>
        <p:nvPicPr>
          <p:cNvPr id="7172" name="Picture 4" descr="http://www.knowbiology.ru/pics/biology-10-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980728"/>
            <a:ext cx="2672269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 Кільчасті черви (</a:t>
            </a:r>
            <a:r>
              <a:rPr lang="uk-UA" sz="3200" dirty="0" err="1" smtClean="0"/>
              <a:t>Кільчаки</a:t>
            </a:r>
            <a:r>
              <a:rPr lang="uk-UA" sz="3200" dirty="0" smtClean="0"/>
              <a:t>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Високорозвинені, переважно водні черви із сегментованим тілом</a:t>
            </a:r>
            <a:endParaRPr lang="ru-RU" sz="2400" dirty="0"/>
          </a:p>
        </p:txBody>
      </p:sp>
      <p:pic>
        <p:nvPicPr>
          <p:cNvPr id="2050" name="Picture 2" descr="http://naedine.org/system/files/imagecache/lightbox/galerki/aelos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248972" cy="54993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5733256"/>
            <a:ext cx="4719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Елосома</a:t>
            </a:r>
            <a:r>
              <a:rPr lang="uk-UA" sz="2400" dirty="0" smtClean="0"/>
              <a:t> на листку водної рослини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Дощовий черв</a:t>
            </a:r>
            <a:r>
              <a:rPr lang="en-US" sz="3200" dirty="0" smtClean="0"/>
              <a:t>’</a:t>
            </a:r>
            <a:r>
              <a:rPr lang="uk-UA" sz="3200" dirty="0" smtClean="0"/>
              <a:t>як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37312"/>
            <a:ext cx="8496944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Травна система</a:t>
            </a:r>
            <a:endParaRPr lang="ru-RU" sz="2800" dirty="0"/>
          </a:p>
        </p:txBody>
      </p:sp>
      <p:pic>
        <p:nvPicPr>
          <p:cNvPr id="10244" name="Picture 4" descr="http://shkolo.ru/i/pischevaritelnaya-sistema-dojdevogo-chervy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7406372" cy="2924920"/>
          </a:xfrm>
          <a:prstGeom prst="rect">
            <a:avLst/>
          </a:prstGeom>
          <a:noFill/>
        </p:spPr>
      </p:pic>
      <p:pic>
        <p:nvPicPr>
          <p:cNvPr id="10246" name="Picture 6" descr="http://club.foto.ru/gallery/images/photo/2008/01/17/10257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48680"/>
            <a:ext cx="3505327" cy="2971403"/>
          </a:xfrm>
          <a:prstGeom prst="rect">
            <a:avLst/>
          </a:prstGeom>
          <a:noFill/>
        </p:spPr>
      </p:pic>
      <p:pic>
        <p:nvPicPr>
          <p:cNvPr id="8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085184"/>
            <a:ext cx="7344816" cy="99856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5013176"/>
            <a:ext cx="686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Рот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5013176"/>
            <a:ext cx="11224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</a:t>
            </a:r>
            <a:r>
              <a:rPr lang="en-US" dirty="0" smtClean="0"/>
              <a:t>’</a:t>
            </a:r>
            <a:r>
              <a:rPr lang="uk-UA" dirty="0" err="1" smtClean="0"/>
              <a:t>язиста</a:t>
            </a:r>
            <a:r>
              <a:rPr lang="uk-UA" dirty="0" smtClean="0"/>
              <a:t> </a:t>
            </a:r>
          </a:p>
          <a:p>
            <a:r>
              <a:rPr lang="uk-UA" sz="2400" dirty="0" smtClean="0"/>
              <a:t>глотка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5013176"/>
            <a:ext cx="185095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Стравохід</a:t>
            </a:r>
          </a:p>
          <a:p>
            <a:r>
              <a:rPr lang="uk-UA" sz="1600" dirty="0" smtClean="0"/>
              <a:t>має залози, </a:t>
            </a:r>
          </a:p>
          <a:p>
            <a:r>
              <a:rPr lang="uk-UA" sz="1600" dirty="0" smtClean="0"/>
              <a:t>що знешкоджують </a:t>
            </a:r>
          </a:p>
          <a:p>
            <a:r>
              <a:rPr lang="uk-UA" sz="1600" dirty="0" smtClean="0"/>
              <a:t>ґрунтові кислоти</a:t>
            </a:r>
            <a:endParaRPr lang="ru-RU" sz="1600" dirty="0" smtClean="0"/>
          </a:p>
          <a:p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4941168"/>
            <a:ext cx="879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Воло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5013176"/>
            <a:ext cx="12618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</a:t>
            </a:r>
            <a:r>
              <a:rPr lang="en-US" dirty="0" smtClean="0"/>
              <a:t>’</a:t>
            </a:r>
            <a:r>
              <a:rPr lang="uk-UA" dirty="0" err="1" smtClean="0"/>
              <a:t>язистий</a:t>
            </a:r>
            <a:r>
              <a:rPr lang="uk-UA" dirty="0" smtClean="0"/>
              <a:t> </a:t>
            </a:r>
          </a:p>
          <a:p>
            <a:r>
              <a:rPr lang="uk-UA" sz="2400" dirty="0" smtClean="0"/>
              <a:t>шлунок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88224" y="5013176"/>
            <a:ext cx="1568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Кишечник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1124744"/>
            <a:ext cx="431740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Кишечник має виріст </a:t>
            </a:r>
          </a:p>
          <a:p>
            <a:r>
              <a:rPr lang="uk-UA" sz="2400" dirty="0" smtClean="0"/>
              <a:t>зі спинного боку </a:t>
            </a:r>
          </a:p>
          <a:p>
            <a:r>
              <a:rPr lang="uk-UA" sz="2400" dirty="0" smtClean="0"/>
              <a:t>по всій довжині </a:t>
            </a:r>
          </a:p>
          <a:p>
            <a:r>
              <a:rPr lang="uk-UA" sz="2400" dirty="0" smtClean="0"/>
              <a:t>для збільшення площі поверхні</a:t>
            </a:r>
            <a:endParaRPr lang="ru-RU" sz="24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4716016" y="1916832"/>
            <a:ext cx="1800200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Дощовий черв</a:t>
            </a:r>
            <a:r>
              <a:rPr lang="en-US" sz="3200" dirty="0" smtClean="0"/>
              <a:t>’</a:t>
            </a:r>
            <a:r>
              <a:rPr lang="uk-UA" sz="3200" dirty="0" smtClean="0"/>
              <a:t>як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37312"/>
            <a:ext cx="8496944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Дихає </a:t>
            </a:r>
            <a:r>
              <a:rPr lang="uk-UA" sz="2800" dirty="0" err="1" smtClean="0"/>
              <a:t>дифузно</a:t>
            </a:r>
            <a:r>
              <a:rPr lang="uk-UA" sz="2800" dirty="0" smtClean="0"/>
              <a:t> через вологу поверхню тіла</a:t>
            </a:r>
            <a:endParaRPr lang="ru-RU" sz="2800" dirty="0"/>
          </a:p>
        </p:txBody>
      </p:sp>
      <p:pic>
        <p:nvPicPr>
          <p:cNvPr id="8194" name="Picture 2" descr="http://www.promgidroponica.ru/sites/default/files/w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6124877" cy="5688632"/>
          </a:xfrm>
          <a:prstGeom prst="rect">
            <a:avLst/>
          </a:prstGeom>
          <a:noFill/>
        </p:spPr>
      </p:pic>
      <p:pic>
        <p:nvPicPr>
          <p:cNvPr id="8196" name="Picture 4" descr="http://chudo-ogorod.ru/wp-content/uploads/2010/03/cher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48680"/>
            <a:ext cx="3804273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Дощовий черв</a:t>
            </a:r>
            <a:r>
              <a:rPr lang="en-US" sz="3200" dirty="0" smtClean="0"/>
              <a:t>’</a:t>
            </a:r>
            <a:r>
              <a:rPr lang="uk-UA" sz="3200" dirty="0" smtClean="0"/>
              <a:t>як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37312"/>
            <a:ext cx="8496944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Нірки дощових черв</a:t>
            </a:r>
            <a:r>
              <a:rPr lang="en-US" sz="2800" dirty="0" smtClean="0"/>
              <a:t>’</a:t>
            </a:r>
            <a:r>
              <a:rPr lang="uk-UA" sz="2800" dirty="0" smtClean="0"/>
              <a:t>яків і з копролітами</a:t>
            </a:r>
            <a:endParaRPr lang="ru-RU" sz="2800" dirty="0"/>
          </a:p>
        </p:txBody>
      </p:sp>
      <p:pic>
        <p:nvPicPr>
          <p:cNvPr id="5124" name="Picture 4" descr="http://wormsmuseum.narod.ru/images/p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5040560" cy="3696412"/>
          </a:xfrm>
          <a:prstGeom prst="rect">
            <a:avLst/>
          </a:prstGeom>
          <a:noFill/>
        </p:spPr>
      </p:pic>
      <p:pic>
        <p:nvPicPr>
          <p:cNvPr id="5126" name="Picture 6" descr="http://wormsmuseum.narod.ru/images/pi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764704"/>
            <a:ext cx="4469854" cy="5403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Дощовий черв</a:t>
            </a:r>
            <a:r>
              <a:rPr lang="en-US" sz="3200" dirty="0" smtClean="0"/>
              <a:t>’</a:t>
            </a:r>
            <a:r>
              <a:rPr lang="uk-UA" sz="3200" dirty="0" smtClean="0"/>
              <a:t>як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949280"/>
            <a:ext cx="8496944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    Кровоносна система замкнена,                              виконує транспортну функцію</a:t>
            </a:r>
            <a:endParaRPr lang="ru-RU" sz="2800" dirty="0"/>
          </a:p>
        </p:txBody>
      </p:sp>
      <p:pic>
        <p:nvPicPr>
          <p:cNvPr id="6146" name="Picture 2" descr="http://bibl.tikva.ru/base/B1774/img/B1774p183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8508522" cy="3204835"/>
          </a:xfrm>
          <a:prstGeom prst="rect">
            <a:avLst/>
          </a:prstGeom>
          <a:noFill/>
        </p:spPr>
      </p:pic>
      <p:pic>
        <p:nvPicPr>
          <p:cNvPr id="5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12776"/>
            <a:ext cx="2819400" cy="1619251"/>
          </a:xfrm>
          <a:prstGeom prst="rect">
            <a:avLst/>
          </a:prstGeom>
          <a:noFill/>
        </p:spPr>
      </p:pic>
      <p:pic>
        <p:nvPicPr>
          <p:cNvPr id="6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38749"/>
            <a:ext cx="4464496" cy="710531"/>
          </a:xfrm>
          <a:prstGeom prst="rect">
            <a:avLst/>
          </a:prstGeom>
          <a:noFill/>
        </p:spPr>
      </p:pic>
      <p:pic>
        <p:nvPicPr>
          <p:cNvPr id="6148" name="Picture 4" descr="http://club.foto.ru/gallery/images/photo/2008/01/17/10257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48680"/>
            <a:ext cx="3347864" cy="28379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55776" y="2636912"/>
            <a:ext cx="2306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Спинна судина </a:t>
            </a:r>
            <a:endParaRPr lang="ru-RU" sz="2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4572000" y="1556792"/>
            <a:ext cx="1656184" cy="13681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563888" y="5157192"/>
            <a:ext cx="13548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Черевна </a:t>
            </a:r>
          </a:p>
          <a:p>
            <a:r>
              <a:rPr lang="uk-UA" sz="2400" dirty="0" smtClean="0"/>
              <a:t>судина </a:t>
            </a:r>
            <a:endParaRPr lang="ru-RU" sz="2400" dirty="0"/>
          </a:p>
        </p:txBody>
      </p:sp>
      <p:cxnSp>
        <p:nvCxnSpPr>
          <p:cNvPr id="15" name="Прямая соединительная линия 14"/>
          <p:cNvCxnSpPr>
            <a:stCxn id="13" idx="0"/>
          </p:cNvCxnSpPr>
          <p:nvPr/>
        </p:nvCxnSpPr>
        <p:spPr>
          <a:xfrm flipV="1">
            <a:off x="4241317" y="2420888"/>
            <a:ext cx="3066987" cy="27363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364088" y="5229200"/>
            <a:ext cx="2324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Кільцеві судини 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79712" y="5229200"/>
            <a:ext cx="1301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“Серця”</a:t>
            </a:r>
            <a:r>
              <a:rPr lang="uk-UA" sz="2400" dirty="0" smtClean="0"/>
              <a:t> 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27584" y="1268760"/>
            <a:ext cx="356488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Капіляри</a:t>
            </a:r>
            <a:r>
              <a:rPr lang="uk-UA" dirty="0" smtClean="0"/>
              <a:t> – найдрібніші судини </a:t>
            </a:r>
          </a:p>
          <a:p>
            <a:r>
              <a:rPr lang="uk-UA" dirty="0" smtClean="0"/>
              <a:t>з тонкою одношаровою стінкою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Дощовий черв</a:t>
            </a:r>
            <a:r>
              <a:rPr lang="en-US" sz="3200" dirty="0" smtClean="0"/>
              <a:t>’</a:t>
            </a:r>
            <a:r>
              <a:rPr lang="uk-UA" sz="3200" dirty="0" smtClean="0"/>
              <a:t>як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661248"/>
            <a:ext cx="8496944" cy="10801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Видільна система представлена </a:t>
            </a:r>
            <a:r>
              <a:rPr lang="uk-UA" sz="2800" dirty="0" err="1" smtClean="0"/>
              <a:t>метанефридіями</a:t>
            </a:r>
            <a:endParaRPr lang="uk-UA" sz="2800" dirty="0" smtClean="0"/>
          </a:p>
          <a:p>
            <a:pPr algn="ctr">
              <a:buNone/>
            </a:pPr>
            <a:r>
              <a:rPr lang="uk-UA" sz="2800" dirty="0" smtClean="0"/>
              <a:t> у кожному сегменті</a:t>
            </a:r>
            <a:endParaRPr lang="ru-RU" sz="2800" dirty="0"/>
          </a:p>
        </p:txBody>
      </p:sp>
      <p:pic>
        <p:nvPicPr>
          <p:cNvPr id="4098" name="Picture 2" descr="http://bibl.tikva.ru/base/B1774/img/B1774p18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532" y="1340768"/>
            <a:ext cx="8932468" cy="3528392"/>
          </a:xfrm>
          <a:prstGeom prst="rect">
            <a:avLst/>
          </a:prstGeom>
          <a:noFill/>
        </p:spPr>
      </p:pic>
      <p:pic>
        <p:nvPicPr>
          <p:cNvPr id="5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077072"/>
            <a:ext cx="6984776" cy="1619251"/>
          </a:xfrm>
          <a:prstGeom prst="rect">
            <a:avLst/>
          </a:prstGeom>
          <a:noFill/>
        </p:spPr>
      </p:pic>
      <p:pic>
        <p:nvPicPr>
          <p:cNvPr id="6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7560840" cy="1619251"/>
          </a:xfrm>
          <a:prstGeom prst="rect">
            <a:avLst/>
          </a:prstGeom>
          <a:noFill/>
        </p:spPr>
      </p:pic>
      <p:pic>
        <p:nvPicPr>
          <p:cNvPr id="7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2708920"/>
            <a:ext cx="1187624" cy="1619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Дощовий черв</a:t>
            </a:r>
            <a:r>
              <a:rPr lang="en-US" sz="3200" dirty="0" smtClean="0"/>
              <a:t>’</a:t>
            </a:r>
            <a:r>
              <a:rPr lang="uk-UA" sz="3200" dirty="0" smtClean="0"/>
              <a:t>як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37312"/>
            <a:ext cx="8496944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Нервова система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24208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2292" name="Picture 4" descr="http://900igr.net/datai/biologija/Tip-Kolchatye-chervi/0004-004-Stroenie-golovnoj-chasti-kolchatogo-cherv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624736" cy="5833548"/>
          </a:xfrm>
          <a:prstGeom prst="rect">
            <a:avLst/>
          </a:prstGeom>
          <a:noFill/>
        </p:spPr>
      </p:pic>
      <p:pic>
        <p:nvPicPr>
          <p:cNvPr id="7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869161"/>
            <a:ext cx="7344816" cy="1440160"/>
          </a:xfrm>
          <a:prstGeom prst="rect">
            <a:avLst/>
          </a:prstGeom>
          <a:noFill/>
        </p:spPr>
      </p:pic>
      <p:pic>
        <p:nvPicPr>
          <p:cNvPr id="8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48680"/>
            <a:ext cx="6552728" cy="165618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907704" y="1628800"/>
            <a:ext cx="4039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Надглотковий ганглій (мозок)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4725144"/>
            <a:ext cx="24849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Навкологлоткове </a:t>
            </a:r>
          </a:p>
          <a:p>
            <a:r>
              <a:rPr lang="uk-UA" sz="2400" dirty="0" smtClean="0"/>
              <a:t>нервове кільце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4869160"/>
            <a:ext cx="4353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Черевний нервовий ланцюжок </a:t>
            </a:r>
          </a:p>
          <a:p>
            <a:r>
              <a:rPr lang="uk-UA" sz="2400" dirty="0" smtClean="0"/>
              <a:t>із гангліями в кожному сегменті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908720"/>
            <a:ext cx="5775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У дощового черв</a:t>
            </a:r>
            <a:r>
              <a:rPr lang="en-US" sz="2400" dirty="0" smtClean="0">
                <a:solidFill>
                  <a:srgbClr val="002060"/>
                </a:solidFill>
              </a:rPr>
              <a:t>’</a:t>
            </a:r>
            <a:r>
              <a:rPr lang="uk-UA" sz="2400" dirty="0" smtClean="0">
                <a:solidFill>
                  <a:srgbClr val="002060"/>
                </a:solidFill>
              </a:rPr>
              <a:t>яка розвинуті нюх і дотик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Дощовий черв</a:t>
            </a:r>
            <a:r>
              <a:rPr lang="en-US" sz="3200" dirty="0" smtClean="0"/>
              <a:t>’</a:t>
            </a:r>
            <a:r>
              <a:rPr lang="uk-UA" sz="3200" dirty="0" smtClean="0"/>
              <a:t>як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877272"/>
            <a:ext cx="8496944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 Черва привчають повертати тільки наліво,                 але це не дресирування</a:t>
            </a:r>
            <a:endParaRPr lang="ru-RU" sz="2800" dirty="0"/>
          </a:p>
        </p:txBody>
      </p:sp>
      <p:pic>
        <p:nvPicPr>
          <p:cNvPr id="44034" name="Picture 2" descr="Дождевой червь в Т-образном лабирин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20688"/>
            <a:ext cx="3960465" cy="52387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64088" y="2492896"/>
            <a:ext cx="2495427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Після удару струмом </a:t>
            </a:r>
          </a:p>
          <a:p>
            <a:r>
              <a:rPr lang="uk-UA" dirty="0" smtClean="0"/>
              <a:t>черв виділяє </a:t>
            </a:r>
          </a:p>
          <a:p>
            <a:r>
              <a:rPr lang="uk-UA" dirty="0" smtClean="0"/>
              <a:t>певну пахучу речовину </a:t>
            </a:r>
          </a:p>
          <a:p>
            <a:r>
              <a:rPr lang="uk-UA" dirty="0" smtClean="0"/>
              <a:t> її запах нагадує йому: </a:t>
            </a:r>
          </a:p>
          <a:p>
            <a:r>
              <a:rPr lang="uk-UA" sz="2000" dirty="0" smtClean="0"/>
              <a:t>більше туди не ходи!</a:t>
            </a:r>
            <a:endParaRPr lang="ru-RU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Дощовий черв</a:t>
            </a:r>
            <a:r>
              <a:rPr lang="en-US" sz="3200" dirty="0" smtClean="0"/>
              <a:t>’</a:t>
            </a:r>
            <a:r>
              <a:rPr lang="uk-UA" sz="3200" dirty="0" smtClean="0"/>
              <a:t>як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877272"/>
            <a:ext cx="8496944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Гермафродити із перехресним заплідненням. </a:t>
            </a:r>
            <a:endParaRPr lang="ru-RU" sz="2800" dirty="0"/>
          </a:p>
        </p:txBody>
      </p:sp>
      <p:pic>
        <p:nvPicPr>
          <p:cNvPr id="11268" name="Picture 4" descr="http://edu2.tsu.ru/res/1649/text/img/Ris23/Ris2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266518" cy="51665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548680"/>
            <a:ext cx="38077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1.Поясок утворює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слизову муфту і забезпечує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обмін сперматозоїдами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772816"/>
            <a:ext cx="35598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2. У муфту відкладаються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яйця і запліднюються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4797152"/>
            <a:ext cx="2714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3. Муфта сповзає –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це кокон з яйцями</a:t>
            </a:r>
            <a:endParaRPr lang="ru-RU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Дощовий черв</a:t>
            </a:r>
            <a:r>
              <a:rPr lang="en-US" sz="3200" dirty="0" smtClean="0"/>
              <a:t>’</a:t>
            </a:r>
            <a:r>
              <a:rPr lang="uk-UA" sz="3200" dirty="0" smtClean="0"/>
              <a:t>як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37312"/>
            <a:ext cx="8496944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Розмноження каліфорнійського дощового черва</a:t>
            </a:r>
            <a:endParaRPr lang="ru-RU" sz="2800" dirty="0"/>
          </a:p>
        </p:txBody>
      </p:sp>
      <p:pic>
        <p:nvPicPr>
          <p:cNvPr id="9218" name="Picture 2" descr="http://pics.livejournal.com/konin_ss/pic/00024g37/s640x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6992"/>
            <a:ext cx="3695733" cy="2771800"/>
          </a:xfrm>
          <a:prstGeom prst="rect">
            <a:avLst/>
          </a:prstGeom>
          <a:noFill/>
        </p:spPr>
      </p:pic>
      <p:pic>
        <p:nvPicPr>
          <p:cNvPr id="9220" name="Picture 4" descr="http://pics.livejournal.com/konin_ss/pic/000237a2/s640x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3695733" cy="2771800"/>
          </a:xfrm>
          <a:prstGeom prst="rect">
            <a:avLst/>
          </a:prstGeom>
          <a:noFill/>
        </p:spPr>
      </p:pic>
      <p:pic>
        <p:nvPicPr>
          <p:cNvPr id="9222" name="Picture 6" descr="http://pics.livejournal.com/konin_ss/pic/00022h02/s640x4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356992"/>
            <a:ext cx="3648405" cy="2736304"/>
          </a:xfrm>
          <a:prstGeom prst="rect">
            <a:avLst/>
          </a:prstGeom>
          <a:noFill/>
        </p:spPr>
      </p:pic>
      <p:pic>
        <p:nvPicPr>
          <p:cNvPr id="9224" name="Picture 8" descr="http://pics.livejournal.com/konin_ss/pic/000212cq/s640x4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48680"/>
            <a:ext cx="3648405" cy="27363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42786" y="548680"/>
            <a:ext cx="16321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dirty="0" smtClean="0">
                <a:solidFill>
                  <a:schemeClr val="bg1"/>
                </a:solidFill>
              </a:rPr>
              <a:t>Кокони  із</a:t>
            </a:r>
          </a:p>
          <a:p>
            <a:pPr algn="r"/>
            <a:r>
              <a:rPr lang="uk-UA" dirty="0" smtClean="0">
                <a:solidFill>
                  <a:schemeClr val="bg1"/>
                </a:solidFill>
              </a:rPr>
              <a:t>заплідненими </a:t>
            </a:r>
          </a:p>
          <a:p>
            <a:pPr algn="r"/>
            <a:r>
              <a:rPr lang="uk-UA" dirty="0" smtClean="0">
                <a:solidFill>
                  <a:schemeClr val="bg1"/>
                </a:solidFill>
              </a:rPr>
              <a:t>яйцями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3356992"/>
            <a:ext cx="26704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Молодий черв у коконі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(просвічуються сегменти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і кровоносна судина)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548680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Вихід молодого </a:t>
            </a:r>
          </a:p>
          <a:p>
            <a:r>
              <a:rPr lang="uk-UA" dirty="0" smtClean="0"/>
              <a:t>черва і з кокона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Дощовий черв</a:t>
            </a:r>
            <a:r>
              <a:rPr lang="en-US" sz="3200" dirty="0" smtClean="0"/>
              <a:t>’</a:t>
            </a:r>
            <a:r>
              <a:rPr lang="uk-UA" sz="3200" dirty="0" smtClean="0"/>
              <a:t>як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37312"/>
            <a:ext cx="8496944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Фрагментація </a:t>
            </a:r>
            <a:endParaRPr lang="ru-RU" sz="2800" dirty="0"/>
          </a:p>
        </p:txBody>
      </p:sp>
      <p:pic>
        <p:nvPicPr>
          <p:cNvPr id="2050" name="Picture 2" descr="Рис. 279. Бесполое размножение (паратомия) у Na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617815" cy="3316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 Кільчасті черви (</a:t>
            </a:r>
            <a:r>
              <a:rPr lang="uk-UA" sz="3200" dirty="0" err="1" smtClean="0"/>
              <a:t>Кільчаки</a:t>
            </a:r>
            <a:r>
              <a:rPr lang="uk-UA" sz="3200" dirty="0" smtClean="0"/>
              <a:t>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err="1" smtClean="0"/>
              <a:t>Рослинодні</a:t>
            </a:r>
            <a:r>
              <a:rPr lang="uk-UA" sz="2800" dirty="0" smtClean="0"/>
              <a:t>, хижаки і дуже рідко - паразити</a:t>
            </a:r>
            <a:endParaRPr lang="ru-RU" sz="2800" dirty="0"/>
          </a:p>
        </p:txBody>
      </p:sp>
      <p:pic>
        <p:nvPicPr>
          <p:cNvPr id="5" name="Picture 2" descr="http://www.hydra-institute.com/hydra/hypania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776864" cy="5560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Дощовий черв</a:t>
            </a:r>
            <a:r>
              <a:rPr lang="en-US" sz="3200" dirty="0" smtClean="0"/>
              <a:t>’</a:t>
            </a:r>
            <a:r>
              <a:rPr lang="uk-UA" sz="3200" dirty="0" smtClean="0"/>
              <a:t>як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949280"/>
            <a:ext cx="8496944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Деякі види розмножуються фрагментацією після випадкового розриву </a:t>
            </a:r>
            <a:endParaRPr lang="ru-RU" sz="2800" dirty="0"/>
          </a:p>
        </p:txBody>
      </p:sp>
      <p:pic>
        <p:nvPicPr>
          <p:cNvPr id="3074" name="Picture 2" descr="http://tana.ucoz.ru/_ld/19/58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289670" y="1521918"/>
            <a:ext cx="4431260" cy="2916832"/>
          </a:xfrm>
          <a:prstGeom prst="rect">
            <a:avLst/>
          </a:prstGeom>
          <a:noFill/>
        </p:spPr>
      </p:pic>
      <p:pic>
        <p:nvPicPr>
          <p:cNvPr id="5" name="Picture 2" descr="http://truedem.ru/motivator/73959ca6b292507c57c57690af08a8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764704"/>
            <a:ext cx="6264696" cy="4698522"/>
          </a:xfrm>
          <a:prstGeom prst="rect">
            <a:avLst/>
          </a:prstGeom>
          <a:noFill/>
        </p:spPr>
      </p:pic>
      <p:pic>
        <p:nvPicPr>
          <p:cNvPr id="3076" name="Picture 4" descr="http://t1.gstatic.com/images?q=tbn:ANd9GcRj_HVgbmK8jBu1yt-Vqm4K2Iv4Jzyl6Gjx_MP4S6j_tay0dABo-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797152"/>
            <a:ext cx="2617788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8" name="Picture 4" descr="черви,параллельная вселенная,другой мир,похороны,песочн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0"/>
            <a:ext cx="4680520" cy="67112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668344" y="6165304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Похорони 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6" name="Picture 2" descr="http://cs13224.userapi.com/u101634715/video/l_09d1cd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3840425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 Кільчасті черви (</a:t>
            </a:r>
            <a:r>
              <a:rPr lang="uk-UA" sz="3200" dirty="0" err="1" smtClean="0"/>
              <a:t>Кільчаки</a:t>
            </a:r>
            <a:r>
              <a:rPr lang="uk-UA" sz="3200" dirty="0" smtClean="0"/>
              <a:t>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805264"/>
            <a:ext cx="8496944" cy="9361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Мають </a:t>
            </a:r>
            <a:r>
              <a:rPr lang="uk-UA" sz="2800" b="1" dirty="0" smtClean="0"/>
              <a:t>шкірно-мускульний мішок </a:t>
            </a:r>
            <a:r>
              <a:rPr lang="uk-UA" sz="2800" dirty="0" smtClean="0"/>
              <a:t>і                   </a:t>
            </a:r>
            <a:r>
              <a:rPr lang="uk-UA" sz="2800" b="1" dirty="0" smtClean="0"/>
              <a:t>вторинну порожнину </a:t>
            </a:r>
            <a:r>
              <a:rPr lang="uk-UA" sz="2800" dirty="0" smtClean="0"/>
              <a:t>тіла</a:t>
            </a:r>
            <a:endParaRPr lang="ru-RU" sz="2800" dirty="0"/>
          </a:p>
        </p:txBody>
      </p:sp>
      <p:pic>
        <p:nvPicPr>
          <p:cNvPr id="17410" name="Picture 2" descr="http://files.school-collection.edu.ru/dlrstore/4d3b5689-22c4-44d2-b6d3-fa55e484e9c9/%5bBI7GI_4-04%5d_%5bIL_01%5d-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12163" cy="3201914"/>
          </a:xfrm>
          <a:prstGeom prst="rect">
            <a:avLst/>
          </a:prstGeom>
          <a:noFill/>
        </p:spPr>
      </p:pic>
      <p:pic>
        <p:nvPicPr>
          <p:cNvPr id="17414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12776"/>
            <a:ext cx="1800200" cy="3816424"/>
          </a:xfrm>
          <a:prstGeom prst="rect">
            <a:avLst/>
          </a:prstGeom>
          <a:noFill/>
        </p:spPr>
      </p:pic>
      <p:pic>
        <p:nvPicPr>
          <p:cNvPr id="17416" name="Picture 8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72935">
            <a:off x="1517154" y="3819906"/>
            <a:ext cx="3838806" cy="1323452"/>
          </a:xfrm>
          <a:prstGeom prst="rect">
            <a:avLst/>
          </a:prstGeom>
          <a:noFill/>
        </p:spPr>
      </p:pic>
      <p:pic>
        <p:nvPicPr>
          <p:cNvPr id="17418" name="Picture 10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3429000"/>
            <a:ext cx="971600" cy="161925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91880" y="1484784"/>
            <a:ext cx="10278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r>
              <a:rPr lang="uk-UA" sz="2400" dirty="0" smtClean="0"/>
              <a:t>Шкіра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412776"/>
            <a:ext cx="2055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Кільцеві м</a:t>
            </a:r>
            <a:r>
              <a:rPr lang="en-US" sz="2400" dirty="0" smtClean="0"/>
              <a:t>’</a:t>
            </a:r>
            <a:r>
              <a:rPr lang="uk-UA" sz="2400" dirty="0" smtClean="0"/>
              <a:t>язи</a:t>
            </a:r>
            <a:endParaRPr 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987824" y="2276872"/>
            <a:ext cx="504056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411760" y="1700808"/>
            <a:ext cx="144016" cy="93610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339752" y="4149080"/>
            <a:ext cx="2670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Повздовжні  м</a:t>
            </a:r>
            <a:r>
              <a:rPr lang="en-US" sz="2400" dirty="0" smtClean="0"/>
              <a:t>’</a:t>
            </a:r>
            <a:r>
              <a:rPr lang="uk-UA" sz="2400" dirty="0" smtClean="0"/>
              <a:t>язи </a:t>
            </a:r>
            <a:endParaRPr lang="ru-RU" sz="2400" dirty="0"/>
          </a:p>
        </p:txBody>
      </p:sp>
      <p:cxnSp>
        <p:nvCxnSpPr>
          <p:cNvPr id="20" name="Прямая со стрелкой 19"/>
          <p:cNvCxnSpPr>
            <a:stCxn id="18" idx="1"/>
          </p:cNvCxnSpPr>
          <p:nvPr/>
        </p:nvCxnSpPr>
        <p:spPr>
          <a:xfrm flipH="1" flipV="1">
            <a:off x="2123728" y="3284984"/>
            <a:ext cx="216024" cy="1094929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076056" y="4653136"/>
            <a:ext cx="39793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Вторинна порожнина тіла </a:t>
            </a:r>
          </a:p>
          <a:p>
            <a:r>
              <a:rPr lang="uk-UA" sz="2400" dirty="0" smtClean="0"/>
              <a:t>(</a:t>
            </a:r>
            <a:r>
              <a:rPr lang="uk-UA" sz="2400" b="1" dirty="0" err="1" smtClean="0"/>
              <a:t>целом</a:t>
            </a:r>
            <a:r>
              <a:rPr lang="uk-UA" sz="2400" dirty="0" smtClean="0"/>
              <a:t>), вистелена епітелієм</a:t>
            </a:r>
            <a:endParaRPr lang="ru-RU" sz="24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7236296" y="3717032"/>
            <a:ext cx="1224136" cy="108012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 Кільчасті черви (</a:t>
            </a:r>
            <a:r>
              <a:rPr lang="uk-UA" sz="3200" dirty="0" err="1" smtClean="0"/>
              <a:t>Кільчаки</a:t>
            </a:r>
            <a:r>
              <a:rPr lang="uk-UA" sz="3200" dirty="0" smtClean="0"/>
              <a:t>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37312"/>
            <a:ext cx="8496944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Травна система </a:t>
            </a:r>
            <a:r>
              <a:rPr lang="uk-UA" sz="2800" dirty="0" smtClean="0"/>
              <a:t>диференційована на органи</a:t>
            </a:r>
            <a:endParaRPr lang="ru-RU" sz="2800" dirty="0"/>
          </a:p>
        </p:txBody>
      </p:sp>
      <p:pic>
        <p:nvPicPr>
          <p:cNvPr id="18436" name="Picture 4" descr="http://files.school-collection.edu.ru/dlrstore/4d3b5689-22c4-44d2-b6d3-fa55e484e9c9/%5bBI7GI_4-04%5d_%5bIL_01%5d-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8371744" cy="3185915"/>
          </a:xfrm>
          <a:prstGeom prst="rect">
            <a:avLst/>
          </a:prstGeom>
          <a:noFill/>
        </p:spPr>
      </p:pic>
      <p:pic>
        <p:nvPicPr>
          <p:cNvPr id="18438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21088"/>
            <a:ext cx="8424936" cy="1619251"/>
          </a:xfrm>
          <a:prstGeom prst="rect">
            <a:avLst/>
          </a:prstGeom>
          <a:noFill/>
        </p:spPr>
      </p:pic>
      <p:pic>
        <p:nvPicPr>
          <p:cNvPr id="18440" name="Picture 8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933056"/>
            <a:ext cx="3528392" cy="16192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4077072"/>
            <a:ext cx="686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Рот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4077072"/>
            <a:ext cx="1061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Глотка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4149080"/>
            <a:ext cx="1456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Стравохід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3933056"/>
            <a:ext cx="879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Воло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3861048"/>
            <a:ext cx="1271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Шлунок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64288" y="3933056"/>
            <a:ext cx="1584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Кишечник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630444" y="2348880"/>
            <a:ext cx="15135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/>
              <a:t>В кінці </a:t>
            </a:r>
          </a:p>
          <a:p>
            <a:pPr algn="r"/>
            <a:r>
              <a:rPr lang="uk-UA" sz="2400" dirty="0" smtClean="0"/>
              <a:t>анальний </a:t>
            </a:r>
          </a:p>
          <a:p>
            <a:pPr algn="r"/>
            <a:r>
              <a:rPr lang="uk-UA" sz="2400" dirty="0" smtClean="0"/>
              <a:t>отвір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 Кільчасті черви (</a:t>
            </a:r>
            <a:r>
              <a:rPr lang="uk-UA" sz="3200" dirty="0" err="1" smtClean="0"/>
              <a:t>Кільчаки</a:t>
            </a:r>
            <a:r>
              <a:rPr lang="uk-UA" sz="3200" dirty="0" smtClean="0"/>
              <a:t>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805264"/>
            <a:ext cx="8496944" cy="9361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Дихальна система </a:t>
            </a:r>
            <a:r>
              <a:rPr lang="uk-UA" sz="2800" dirty="0" smtClean="0"/>
              <a:t>(зябра) є у більшості видів. </a:t>
            </a:r>
            <a:r>
              <a:rPr lang="uk-UA" sz="2800" b="1" dirty="0" smtClean="0"/>
              <a:t>Кровоносна система </a:t>
            </a:r>
            <a:r>
              <a:rPr lang="uk-UA" sz="2800" dirty="0" smtClean="0"/>
              <a:t>замкнена</a:t>
            </a:r>
            <a:endParaRPr lang="ru-RU" sz="2800" dirty="0"/>
          </a:p>
        </p:txBody>
      </p:sp>
      <p:pic>
        <p:nvPicPr>
          <p:cNvPr id="4" name="Picture 4" descr="http://www.ebio.ru/images/100208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68" y="1196752"/>
            <a:ext cx="9124732" cy="4055436"/>
          </a:xfrm>
          <a:prstGeom prst="rect">
            <a:avLst/>
          </a:prstGeom>
          <a:noFill/>
        </p:spPr>
      </p:pic>
      <p:pic>
        <p:nvPicPr>
          <p:cNvPr id="1026" name="Picture 2" descr="http://wwf.ru/pic/foto/whiteseaunderwater/0_29dfc_1ead5997_orig_1_.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5"/>
            <a:ext cx="3528391" cy="4968552"/>
          </a:xfrm>
          <a:prstGeom prst="rect">
            <a:avLst/>
          </a:prstGeom>
          <a:noFill/>
        </p:spPr>
      </p:pic>
      <p:pic>
        <p:nvPicPr>
          <p:cNvPr id="6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539552" cy="4464496"/>
          </a:xfrm>
          <a:prstGeom prst="rect">
            <a:avLst/>
          </a:prstGeom>
          <a:noFill/>
        </p:spPr>
      </p:pic>
      <p:pic>
        <p:nvPicPr>
          <p:cNvPr id="8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692697"/>
            <a:ext cx="2819400" cy="1512168"/>
          </a:xfrm>
          <a:prstGeom prst="rect">
            <a:avLst/>
          </a:prstGeom>
          <a:noFill/>
        </p:spPr>
      </p:pic>
      <p:pic>
        <p:nvPicPr>
          <p:cNvPr id="9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908720"/>
            <a:ext cx="2952328" cy="1619251"/>
          </a:xfrm>
          <a:prstGeom prst="rect">
            <a:avLst/>
          </a:prstGeom>
          <a:noFill/>
        </p:spPr>
      </p:pic>
      <p:pic>
        <p:nvPicPr>
          <p:cNvPr id="10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653137"/>
            <a:ext cx="3203848" cy="1080120"/>
          </a:xfrm>
          <a:prstGeom prst="rect">
            <a:avLst/>
          </a:prstGeom>
          <a:noFill/>
        </p:spPr>
      </p:pic>
      <p:pic>
        <p:nvPicPr>
          <p:cNvPr id="11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89040"/>
            <a:ext cx="1883296" cy="169125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940152" y="1700808"/>
            <a:ext cx="2707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/>
              <a:t>Спинна </a:t>
            </a:r>
          </a:p>
          <a:p>
            <a:pPr algn="r"/>
            <a:r>
              <a:rPr lang="uk-UA" sz="2400" dirty="0" smtClean="0"/>
              <a:t>кровоносна судина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36849" y="4509120"/>
            <a:ext cx="2707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Черевна </a:t>
            </a:r>
          </a:p>
          <a:p>
            <a:r>
              <a:rPr lang="uk-UA" sz="2400" dirty="0" smtClean="0"/>
              <a:t>кровоносна судина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44008" y="3717032"/>
            <a:ext cx="2551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Несправжні серця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691680" y="1268760"/>
            <a:ext cx="1002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2">
                    <a:lumMod val="90000"/>
                  </a:schemeClr>
                </a:solidFill>
              </a:rPr>
              <a:t>Зябра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 Кільчасті черви (</a:t>
            </a:r>
            <a:r>
              <a:rPr lang="uk-UA" sz="3200" dirty="0" err="1" smtClean="0"/>
              <a:t>Кільчаки</a:t>
            </a:r>
            <a:r>
              <a:rPr lang="uk-UA" sz="3200" dirty="0" smtClean="0"/>
              <a:t>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37312"/>
            <a:ext cx="8496944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Видільна система</a:t>
            </a:r>
            <a:endParaRPr lang="ru-RU" sz="2800" b="1" dirty="0"/>
          </a:p>
        </p:txBody>
      </p:sp>
      <p:pic>
        <p:nvPicPr>
          <p:cNvPr id="4" name="Picture 2" descr="http://www.ebio.ru/images/100305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836712"/>
            <a:ext cx="8180791" cy="5205958"/>
          </a:xfrm>
          <a:prstGeom prst="rect">
            <a:avLst/>
          </a:prstGeom>
          <a:noFill/>
        </p:spPr>
      </p:pic>
      <p:pic>
        <p:nvPicPr>
          <p:cNvPr id="6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996952"/>
            <a:ext cx="2819400" cy="1619251"/>
          </a:xfrm>
          <a:prstGeom prst="rect">
            <a:avLst/>
          </a:prstGeom>
          <a:noFill/>
        </p:spPr>
      </p:pic>
      <p:pic>
        <p:nvPicPr>
          <p:cNvPr id="7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238749"/>
            <a:ext cx="2819400" cy="782539"/>
          </a:xfrm>
          <a:prstGeom prst="rect">
            <a:avLst/>
          </a:prstGeom>
          <a:noFill/>
        </p:spPr>
      </p:pic>
      <p:pic>
        <p:nvPicPr>
          <p:cNvPr id="8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013177"/>
            <a:ext cx="3240360" cy="10081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979712" y="2492896"/>
            <a:ext cx="1880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Плоскі черви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2420888"/>
            <a:ext cx="2177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Кільчасті черви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5157192"/>
            <a:ext cx="2195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Протонефридії</a:t>
            </a:r>
            <a:r>
              <a:rPr lang="uk-UA" sz="2400" dirty="0" smtClean="0"/>
              <a:t>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5085184"/>
            <a:ext cx="2071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Метанефридії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 Кільчасті черви (</a:t>
            </a:r>
            <a:r>
              <a:rPr lang="uk-UA" sz="3200" dirty="0" err="1" smtClean="0"/>
              <a:t>Кільчаки</a:t>
            </a:r>
            <a:r>
              <a:rPr lang="uk-UA" sz="3200" dirty="0" smtClean="0"/>
              <a:t>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877272"/>
            <a:ext cx="8496944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Нервова система</a:t>
            </a:r>
            <a:r>
              <a:rPr lang="uk-UA" sz="2800" dirty="0" smtClean="0"/>
              <a:t>: </a:t>
            </a:r>
            <a:r>
              <a:rPr lang="uk-UA" sz="2400" dirty="0" smtClean="0"/>
              <a:t>навкологлоткове нервове кільце і черевний нервовий ланцюжок (2 стовбури) із гангліями</a:t>
            </a:r>
            <a:endParaRPr lang="ru-RU" sz="2400" dirty="0"/>
          </a:p>
        </p:txBody>
      </p:sp>
      <p:pic>
        <p:nvPicPr>
          <p:cNvPr id="19458" name="Picture 2" descr="http://biology.ru/course/content/chapter10/section3/paragraph6/images/100306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063458" cy="496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 Кільчасті черви (</a:t>
            </a:r>
            <a:r>
              <a:rPr lang="uk-UA" sz="3200" dirty="0" err="1" smtClean="0"/>
              <a:t>Кільчаки</a:t>
            </a:r>
            <a:r>
              <a:rPr lang="uk-UA" sz="3200" dirty="0" smtClean="0"/>
              <a:t>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37312"/>
            <a:ext cx="8496944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Черевний нервовий ланцюжок п</a:t>
            </a:r>
            <a:r>
              <a:rPr lang="en-US" sz="2800" dirty="0" smtClean="0"/>
              <a:t>’</a:t>
            </a:r>
            <a:r>
              <a:rPr lang="uk-UA" sz="2800" dirty="0" smtClean="0"/>
              <a:t>явки прісноводної</a:t>
            </a:r>
            <a:endParaRPr lang="ru-RU" sz="2800" dirty="0"/>
          </a:p>
        </p:txBody>
      </p:sp>
      <p:pic>
        <p:nvPicPr>
          <p:cNvPr id="4" name="Picture 2" descr="a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92696"/>
            <a:ext cx="5635886" cy="5511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580</Words>
  <Application>Microsoft Office PowerPoint</Application>
  <PresentationFormat>Экран (4:3)</PresentationFormat>
  <Paragraphs>165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Тип Кільчасті черви</vt:lpstr>
      <vt:lpstr>Тип Кільчасті черви (Кільчаки)</vt:lpstr>
      <vt:lpstr>Тип Кільчасті черви (Кільчаки)</vt:lpstr>
      <vt:lpstr>Тип Кільчасті черви (Кільчаки)</vt:lpstr>
      <vt:lpstr>Тип Кільчасті черви (Кільчаки)</vt:lpstr>
      <vt:lpstr>Тип Кільчасті черви (Кільчаки)</vt:lpstr>
      <vt:lpstr>Тип Кільчасті черви (Кільчаки)</vt:lpstr>
      <vt:lpstr>Тип Кільчасті черви (Кільчаки)</vt:lpstr>
      <vt:lpstr>Тип Кільчасті черви (Кільчаки)</vt:lpstr>
      <vt:lpstr>Тип Кільчасті черви (Кільчаки)</vt:lpstr>
      <vt:lpstr>Тип Кільчасті черви (Кільчаки)</vt:lpstr>
      <vt:lpstr>Тип Кільчасті черви (Кільчаки)</vt:lpstr>
      <vt:lpstr>Тип Кільчасті черви (Кільчаки)</vt:lpstr>
      <vt:lpstr>Тип Кільчасті черви (Кільчаки)</vt:lpstr>
      <vt:lpstr>Дощовий черв’як</vt:lpstr>
      <vt:lpstr>Дощовий черв’як</vt:lpstr>
      <vt:lpstr>Дощовий черв’як</vt:lpstr>
      <vt:lpstr>Дощовий черв’як</vt:lpstr>
      <vt:lpstr>Дощовий черв’як</vt:lpstr>
      <vt:lpstr>Дощовий черв’як</vt:lpstr>
      <vt:lpstr>Дощовий черв’як</vt:lpstr>
      <vt:lpstr>Дощовий черв’як</vt:lpstr>
      <vt:lpstr>Дощовий черв’як</vt:lpstr>
      <vt:lpstr>Дощовий черв’як</vt:lpstr>
      <vt:lpstr>Дощовий черв’як</vt:lpstr>
      <vt:lpstr>Дощовий черв’як</vt:lpstr>
      <vt:lpstr>Дощовий черв’як</vt:lpstr>
      <vt:lpstr>Дощовий черв’як</vt:lpstr>
      <vt:lpstr>Дощовий черв’як</vt:lpstr>
      <vt:lpstr>Дощовий черв’як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Черевні нерви прісноводної пявки</dc:title>
  <dc:creator>User</dc:creator>
  <cp:lastModifiedBy>User</cp:lastModifiedBy>
  <cp:revision>39</cp:revision>
  <dcterms:created xsi:type="dcterms:W3CDTF">2012-09-30T17:02:28Z</dcterms:created>
  <dcterms:modified xsi:type="dcterms:W3CDTF">2012-11-22T16:00:04Z</dcterms:modified>
</cp:coreProperties>
</file>